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Old Standard TT"/>
      <p:regular r:id="rId49"/>
      <p:bold r:id="rId50"/>
      <p: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2" roundtripDataSignature="AMtx7mjCZhk3jgkcVE7jo+jIOQxTmhbj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ldStandardTT-italic.fntdata"/><Relationship Id="rId50" Type="http://schemas.openxmlformats.org/officeDocument/2006/relationships/font" Target="fonts/OldStandardTT-bold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48444b2a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48444b2a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48444b2a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48444b2a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48444b2a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48444b2a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48444b2a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48444b2a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48444b2a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48444b2a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48444b2a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48444b2a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48444b2a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48444b2a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48444b2a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48444b2a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48444b2a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48444b2a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48444b2a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48444b2a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48444b2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48444b2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f082cc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f082cc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f082cc2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f082cc2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f082cc2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f082cc2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f082cc24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f082cc24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f082cc2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f082cc2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f082cc24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f082cc24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f082cc24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f082cc24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f082cc24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f082cc24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f082cc24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f082cc24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f082cc24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f082cc24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48444b2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48444b2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f082cc24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f082cc24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f082cc24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f082cc24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f082cc24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f082cc24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f082cc24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f082cc24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f082cc24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f082cc24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f082cc24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f082cc24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f082cc24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0f082cc24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f082cc24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f082cc24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16ba50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16ba50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16ba502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16ba502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48444b2a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48444b2a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48444b2a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48444b2a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48444b2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48444b2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48444b2a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48444b2a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48444b2a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48444b2a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48444b2a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48444b2a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0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9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9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0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1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1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9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3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5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95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9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hyperlink" Target="https://meet.google.com/ebh-crtb-nd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311708" y="10103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решающие деревья и композиции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48444b2ad_0_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решающего дерева</a:t>
            </a:r>
            <a:endParaRPr/>
          </a:p>
        </p:txBody>
      </p:sp>
      <p:pic>
        <p:nvPicPr>
          <p:cNvPr id="145" name="Google Shape;145;g2d48444b2ad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863" y="1482463"/>
            <a:ext cx="16478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d48444b2a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200" y="1410738"/>
            <a:ext cx="742950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d48444b2ad_0_6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Находимся в красной вершине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 красной вершины дошла часть объектов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Находим решающее правило так, чтобы </a:t>
            </a:r>
            <a:br>
              <a:rPr lang="ru"/>
            </a:br>
            <a:r>
              <a:rPr lang="ru"/>
              <a:t>объекты, дошедшие до красной вершины,</a:t>
            </a:r>
            <a:br>
              <a:rPr lang="ru"/>
            </a:br>
            <a:r>
              <a:rPr lang="ru"/>
              <a:t>хорошо разделялись по искомым классам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g2d48444b2ad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2975" y="1410750"/>
            <a:ext cx="24574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48444b2ad_0_7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решающего дерева</a:t>
            </a:r>
            <a:endParaRPr/>
          </a:p>
        </p:txBody>
      </p:sp>
      <p:sp>
        <p:nvSpPr>
          <p:cNvPr id="154" name="Google Shape;154;g2d48444b2ad_0_7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Находимся в красной вершине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 красной вершины дошла часть объектов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Находим решающее правило так, чтобы </a:t>
            </a:r>
            <a:br>
              <a:rPr lang="ru"/>
            </a:br>
            <a:r>
              <a:rPr lang="ru"/>
              <a:t>объекты, дошедшие до красной вершины,</a:t>
            </a:r>
            <a:br>
              <a:rPr lang="ru"/>
            </a:br>
            <a:r>
              <a:rPr lang="ru"/>
              <a:t>хорошо разделялись по искомым классам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Одна из нижних вершин стала терминальной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g2d48444b2ad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250" y="1181100"/>
            <a:ext cx="26098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48444b2ad_0_8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решающего дерева</a:t>
            </a:r>
            <a:endParaRPr/>
          </a:p>
        </p:txBody>
      </p:sp>
      <p:sp>
        <p:nvSpPr>
          <p:cNvPr id="161" name="Google Shape;161;g2d48444b2ad_0_8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Находимся в красной вершине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 красной вершины дошла часть объектов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Находим решающее правило так, чтобы </a:t>
            </a:r>
            <a:br>
              <a:rPr lang="ru"/>
            </a:br>
            <a:r>
              <a:rPr lang="ru"/>
              <a:t>объекты, дошедшие до красной вершины,</a:t>
            </a:r>
            <a:br>
              <a:rPr lang="ru"/>
            </a:br>
            <a:r>
              <a:rPr lang="ru"/>
              <a:t>хорошо разделялись по искомым классам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Одна из нижних вершин стала терминальной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Повторяем с другой вершиной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g2d48444b2ad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288" y="1209675"/>
            <a:ext cx="239077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48444b2ad_0_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выбрать критерий ветвления?</a:t>
            </a:r>
            <a:endParaRPr/>
          </a:p>
        </p:txBody>
      </p:sp>
      <p:pic>
        <p:nvPicPr>
          <p:cNvPr id="168" name="Google Shape;168;g2d48444b2ad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63" y="1729763"/>
            <a:ext cx="71342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48444b2ad_0_9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выбрать критерий ветвления?</a:t>
            </a:r>
            <a:endParaRPr/>
          </a:p>
        </p:txBody>
      </p:sp>
      <p:sp>
        <p:nvSpPr>
          <p:cNvPr id="174" name="Google Shape;174;g2d48444b2ad_0_9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Возможные функции H(q):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Индекс Джинни: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Затем решаем оптимизационную задачу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поиска правила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g2d48444b2ad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03" y="1009000"/>
            <a:ext cx="4469725" cy="9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d48444b2ad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50" y="2356400"/>
            <a:ext cx="4782972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d48444b2ad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125" y="3480975"/>
            <a:ext cx="2643587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d48444b2ad_0_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925" y="2246325"/>
            <a:ext cx="3626074" cy="20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48444b2ad_0_9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Решающее дерево для Ирисов Фишера</a:t>
            </a:r>
            <a:endParaRPr/>
          </a:p>
        </p:txBody>
      </p:sp>
      <p:sp>
        <p:nvSpPr>
          <p:cNvPr id="184" name="Google Shape;184;g2d48444b2ad_0_9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Задача Фишера о классификации ирисов на три класса.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 выборке по 50 объектов каждого класса, у каждого объекта 4 признака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 осях двух самых информативных признаков два класса разделились без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ошибок, на третьем — три ошибки.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g2d48444b2ad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375" y="1985112"/>
            <a:ext cx="4663949" cy="17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48444b2ad_0_1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Недообучение и переобучение</a:t>
            </a:r>
            <a:endParaRPr/>
          </a:p>
        </p:txBody>
      </p:sp>
      <p:sp>
        <p:nvSpPr>
          <p:cNvPr id="191" name="Google Shape;191;g2d48444b2ad_0_1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2d48444b2ad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1117"/>
            <a:ext cx="9144001" cy="339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48444b2ad_0_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Параметры решающего дерева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</p:txBody>
      </p:sp>
      <p:sp>
        <p:nvSpPr>
          <p:cNvPr id="198" name="Google Shape;198;g2d48444b2ad_0_1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Критерий ветвления (‘gini’, ‘entropy’)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Максимальная глубина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Минимальный размер листа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Стратегия сплита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48444b2ad_0_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d48444b2ad_0_1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листах дерева вместо классов объектов находятся действительные числа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Количество ответов решающего дерева ограничено количеством листовых вершин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2d48444b2ad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874" y="2850100"/>
            <a:ext cx="3216150" cy="21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d48444b2ad_0_133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Meet – ebh-crtb-nds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48444b2ad_0_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Резюме: решающее дерево</a:t>
            </a:r>
            <a:endParaRPr/>
          </a:p>
        </p:txBody>
      </p:sp>
      <p:sp>
        <p:nvSpPr>
          <p:cNvPr id="212" name="Google Shape;212;g2d48444b2ad_0_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Преимущества: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простая идея и алгоритм обучения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интерпретируемое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возможна регуляризация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обработка пропущенных значений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Недостатки: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переобучается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проблемы с регрессией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сильно меняется в зависимости от параметров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48444b2ad_0_0"/>
          <p:cNvSpPr txBox="1"/>
          <p:nvPr>
            <p:ph type="title"/>
          </p:nvPr>
        </p:nvSpPr>
        <p:spPr>
          <a:xfrm>
            <a:off x="311700" y="214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94" name="Google Shape;94;g2d48444b2ad_0_0"/>
          <p:cNvSpPr txBox="1"/>
          <p:nvPr>
            <p:ph idx="1" type="body"/>
          </p:nvPr>
        </p:nvSpPr>
        <p:spPr>
          <a:xfrm>
            <a:off x="166500" y="751675"/>
            <a:ext cx="8665800" cy="3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Решающие деревья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○ устройство дерева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○ анализ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Композиции алгоритмов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○ бэггинг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○ стекинг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○ бустинг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Градиентный бустинг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○ алгоритм обучения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○ преимущества и недостатки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f082cc241_0_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Алгоритмов</a:t>
            </a:r>
            <a:endParaRPr/>
          </a:p>
        </p:txBody>
      </p:sp>
      <p:sp>
        <p:nvSpPr>
          <p:cNvPr id="218" name="Google Shape;218;g30f082cc241_0_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f082cc241_0_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Алгоритмов</a:t>
            </a:r>
            <a:endParaRPr/>
          </a:p>
        </p:txBody>
      </p:sp>
      <p:sp>
        <p:nvSpPr>
          <p:cNvPr id="224" name="Google Shape;224;g30f082cc241_0_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Алгоритмы машинного обучения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Метод ближайших соседей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алгоритмы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Решающее дерево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Идея: построение композиции алгоритмов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f082cc241_0_1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Композиции Алгоритмов</a:t>
            </a:r>
            <a:endParaRPr/>
          </a:p>
        </p:txBody>
      </p:sp>
      <p:sp>
        <p:nvSpPr>
          <p:cNvPr id="230" name="Google Shape;230;g30f082cc241_0_10"/>
          <p:cNvSpPr txBox="1"/>
          <p:nvPr/>
        </p:nvSpPr>
        <p:spPr>
          <a:xfrm>
            <a:off x="0" y="1674775"/>
            <a:ext cx="7031700" cy="3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spcBef>
                <a:spcPts val="3317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 </a:t>
            </a: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Если вероятность правильного решения члена 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860111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жюри больше 0.5, то вероятность правильного 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861025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решения присяжных в целом возрастает с 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858739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увеличением количества членов жюри и стремится к 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865597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единице.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507837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● </a:t>
            </a: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Если же вероятность быть правым меньше 0.5, то 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863311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вероятность принятия правильного решения 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863311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присяжными монотонно уменьшается и стремится к 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863311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нулю с увеличением количества присяжных.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30f082cc241_0_10"/>
          <p:cNvSpPr txBox="1"/>
          <p:nvPr/>
        </p:nvSpPr>
        <p:spPr>
          <a:xfrm>
            <a:off x="311700" y="1120200"/>
            <a:ext cx="691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21046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Принцип Кондорсе</a:t>
            </a:r>
            <a:endParaRPr sz="400">
              <a:solidFill>
                <a:schemeClr val="dk1"/>
              </a:solidFill>
            </a:endParaRPr>
          </a:p>
        </p:txBody>
      </p:sp>
      <p:pic>
        <p:nvPicPr>
          <p:cNvPr id="232" name="Google Shape;232;g30f082cc24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00" y="1770450"/>
            <a:ext cx="1807500" cy="267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f082cc241_0_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/>
              <a:t>Эксперимент Гальтона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38" name="Google Shape;238;g30f082cc241_0_28"/>
          <p:cNvSpPr txBox="1"/>
          <p:nvPr>
            <p:ph idx="1" type="body"/>
          </p:nvPr>
        </p:nvSpPr>
        <p:spPr>
          <a:xfrm>
            <a:off x="311700" y="1171600"/>
            <a:ext cx="5636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Собралось около 800 человек, которые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попытались угадать вес быка на ярмарке. Бык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весил 1198 фунтов.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Ни один крестьянин не угадал точный вес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быка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Среднее предсказание оказалось равным 1197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фунтов.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g30f082cc24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375" y="1988450"/>
            <a:ext cx="2293000" cy="18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f082cc241_0_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Бутстрэп</a:t>
            </a:r>
            <a:endParaRPr/>
          </a:p>
        </p:txBody>
      </p:sp>
      <p:sp>
        <p:nvSpPr>
          <p:cNvPr id="245" name="Google Shape;245;g30f082cc241_0_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g30f082cc241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288" y="1654613"/>
            <a:ext cx="621982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f082cc241_0_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Бэггинг</a:t>
            </a:r>
            <a:endParaRPr/>
          </a:p>
        </p:txBody>
      </p:sp>
      <p:sp>
        <p:nvSpPr>
          <p:cNvPr id="252" name="Google Shape;252;g30f082cc241_0_41"/>
          <p:cNvSpPr txBox="1"/>
          <p:nvPr>
            <p:ph idx="1" type="body"/>
          </p:nvPr>
        </p:nvSpPr>
        <p:spPr>
          <a:xfrm>
            <a:off x="311700" y="1171600"/>
            <a:ext cx="5310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Бэггинг (bagging: bootstrap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aggregation) — принцип построения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композиции, основанный на простом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голосовании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● 100 деревьев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● Бутстрепная выборка для каждого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дерева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● Финальное решение принимается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простым голосованием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g30f082cc24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400" y="1210625"/>
            <a:ext cx="3217200" cy="233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f082cc241_0_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Cлучайный лес и решающее дерево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g30f082cc241_0_5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g30f082cc241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00" y="1626350"/>
            <a:ext cx="7271775" cy="30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f082cc241_0_5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случайного леса</a:t>
            </a:r>
            <a:endParaRPr/>
          </a:p>
        </p:txBody>
      </p:sp>
      <p:sp>
        <p:nvSpPr>
          <p:cNvPr id="266" name="Google Shape;266;g30f082cc241_0_5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Слишком долгое и громоздкое вычисление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В индустрии стараются обойтись без композиций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Тем не менее, вычисления можно проводить параллельно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f082cc241_0_6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Стэккинг</a:t>
            </a:r>
            <a:endParaRPr/>
          </a:p>
        </p:txBody>
      </p:sp>
      <p:pic>
        <p:nvPicPr>
          <p:cNvPr id="272" name="Google Shape;272;g30f082cc241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875" y="1765321"/>
            <a:ext cx="6340851" cy="24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f082cc241_0_7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Бустинг</a:t>
            </a:r>
            <a:endParaRPr/>
          </a:p>
        </p:txBody>
      </p:sp>
      <p:sp>
        <p:nvSpPr>
          <p:cNvPr id="278" name="Google Shape;278;g30f082cc241_0_7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Строим алгоритмы последовательно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Каждый следующий алгоритм компенсирует ошибку всех предыдущих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Принимаем решение взвешенным голосованием: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Сильный метод бустинга — градиентный бустинг над решающими деревьями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30f082cc241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25" y="2391550"/>
            <a:ext cx="4827124" cy="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48444b2ad_0_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Решающие Деревья</a:t>
            </a:r>
            <a:endParaRPr/>
          </a:p>
        </p:txBody>
      </p:sp>
      <p:sp>
        <p:nvSpPr>
          <p:cNvPr id="100" name="Google Shape;100;g2d48444b2ad_0_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f082cc241_0_8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285" name="Google Shape;285;g30f082cc241_0_8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Бэггинг, стекинг и бустинг используют принцип композиции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Бэггинг принимает решение простым голосованием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Стекинг обучает метаалгоритм над разноплановыми алгоритмами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Бустинг строит базовые модели, компенсирующие ошибки предыдущих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f082cc241_0_8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Градиентный Бустинг</a:t>
            </a:r>
            <a:endParaRPr/>
          </a:p>
        </p:txBody>
      </p:sp>
      <p:sp>
        <p:nvSpPr>
          <p:cNvPr id="291" name="Google Shape;291;g30f082cc241_0_8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Градиентный бустинг — эффективный способ построения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композиции решающих деревьев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Деревья строятся последовательно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Каждое следующее дерево стремится компенсировать ошибку уже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построенных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Решение затем принимается взвешенным голосованием: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g30f082cc241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25" y="3522275"/>
            <a:ext cx="4827124" cy="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f082cc241_0_9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0f082cc241_0_9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g30f082cc241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7588"/>
            <a:ext cx="9144000" cy="44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f082cc241_0_10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0f082cc241_0_10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g30f082cc241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849"/>
            <a:ext cx="9143998" cy="441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f082cc241_0_10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0f082cc241_0_10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30f082cc241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149"/>
            <a:ext cx="9143999" cy="50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f082cc241_0_1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0f082cc241_0_1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g30f082cc241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2255"/>
            <a:ext cx="9143999" cy="455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f082cc241_0_1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0f082cc241_0_1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g30f082cc241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"/>
            <a:ext cx="9143999" cy="514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f082cc241_0_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0f082cc241_0_1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g30f082cc241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4"/>
            <a:ext cx="9144002" cy="513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16ba5028b_0_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Качество от итерации</a:t>
            </a:r>
            <a:endParaRPr/>
          </a:p>
        </p:txBody>
      </p:sp>
      <p:sp>
        <p:nvSpPr>
          <p:cNvPr id="340" name="Google Shape;340;g3116ba5028b_0_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g3116ba5028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00" y="1287812"/>
            <a:ext cx="7913349" cy="30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16ba5028b_0_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Градиентный бустинг + -</a:t>
            </a:r>
            <a:endParaRPr/>
          </a:p>
        </p:txBody>
      </p:sp>
      <p:sp>
        <p:nvSpPr>
          <p:cNvPr id="347" name="Google Shape;347;g3116ba5028b_0_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400"/>
              <a:t>Преимущества: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○ Позволяет очень точно восстанавливать искомую функцию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○ Почти не переобучается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○ По сравнению со случайным лесом, способен компенсировать систематическую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ошибку каждого из базовых алгоритмов, а не накапливает их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○ Работает с произвольной функцией потерь в задаче классификации, регрессии, ранжирования, …</a:t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400"/>
              <a:t> Недостатки: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○ Медленный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○ Плохо интерпретируемый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○ Переобучение на выбросах при избыточном количестве алгоритмов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○ Нужна довольно большая обучающая выборка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48444b2ad_0_1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/>
              <a:t>Примеры решающих правил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d48444b2ad_0_1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Если в анкете указан домашний телефон и зарплата клиента &gt; $1000 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размер кредита &lt; $3000, то кредит выдать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Если возраст пациента &gt; 60 и пациент ранее перенёс инфаркт, то операцию не делать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48444b2ad_0_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Логические алгоритмы</a:t>
            </a:r>
            <a:endParaRPr/>
          </a:p>
        </p:txBody>
      </p:sp>
      <p:sp>
        <p:nvSpPr>
          <p:cNvPr id="112" name="Google Shape;112;g2d48444b2ad_0_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300"/>
              <a:t>Логический алгоритм — алгоритм, использующий логические закономерности в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300"/>
              <a:t>данных.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48444b2ad_0_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Решающие деревья</a:t>
            </a:r>
            <a:endParaRPr/>
          </a:p>
        </p:txBody>
      </p:sp>
      <p:sp>
        <p:nvSpPr>
          <p:cNvPr id="118" name="Google Shape;118;g2d48444b2ad_0_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В каждой вершине дерева находится вопрос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● В зависимости от ответа на вопрос, алгоритм направляется в нужную ветвь дерева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● Листы дерева соответствуют решению алгоритма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48444b2ad_0_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Решающие деревья</a:t>
            </a:r>
            <a:endParaRPr/>
          </a:p>
        </p:txBody>
      </p:sp>
      <p:pic>
        <p:nvPicPr>
          <p:cNvPr id="124" name="Google Shape;124;g2d48444b2ad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625" y="1210650"/>
            <a:ext cx="61055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48444b2ad_0_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решающего дерева</a:t>
            </a:r>
            <a:endParaRPr/>
          </a:p>
        </p:txBody>
      </p:sp>
      <p:sp>
        <p:nvSpPr>
          <p:cNvPr id="130" name="Google Shape;130;g2d48444b2ad_0_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Находимся в красной вершине</a:t>
            </a:r>
            <a:endParaRPr/>
          </a:p>
        </p:txBody>
      </p:sp>
      <p:pic>
        <p:nvPicPr>
          <p:cNvPr id="131" name="Google Shape;131;g2d48444b2ad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863" y="1482463"/>
            <a:ext cx="16478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48444b2ad_0_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решающего дерева</a:t>
            </a:r>
            <a:endParaRPr/>
          </a:p>
        </p:txBody>
      </p:sp>
      <p:pic>
        <p:nvPicPr>
          <p:cNvPr id="137" name="Google Shape;137;g2d48444b2ad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863" y="1482463"/>
            <a:ext cx="16478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d48444b2ad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200" y="1410738"/>
            <a:ext cx="742950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d48444b2ad_0_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Находимся в красной вершине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 красной вершины дошла часть объектов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обучающей выборки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Maslovskiy Aleksandr (A)</dc:creator>
</cp:coreProperties>
</file>